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64" r:id="rId2"/>
    <p:sldId id="261" r:id="rId3"/>
    <p:sldId id="270" r:id="rId4"/>
    <p:sldId id="262" r:id="rId5"/>
    <p:sldId id="271" r:id="rId6"/>
    <p:sldId id="267" r:id="rId7"/>
    <p:sldId id="273" r:id="rId8"/>
    <p:sldId id="263" r:id="rId9"/>
    <p:sldId id="259" r:id="rId10"/>
    <p:sldId id="269" r:id="rId1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857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857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D5A57E14-7D70-4701-9FEF-2E633EF3F776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4599"/>
            <a:ext cx="5438140" cy="4467462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197"/>
            <a:ext cx="2945659" cy="495857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9197"/>
            <a:ext cx="2945659" cy="495857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481D7927-9CCB-4E00-B34C-C5611D2068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494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panose="05000000000000000000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6925460-D5D6-3C16-451E-E9B7B08A25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992124"/>
            <a:ext cx="7467600" cy="4873752"/>
          </a:xfrm>
        </p:spPr>
        <p:txBody>
          <a:bodyPr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№45 ЖББОМ КММ</a:t>
            </a:r>
          </a:p>
          <a:p>
            <a:pPr algn="ctr"/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ОҚУ ЖЫЛЫНЫҢ</a:t>
            </a:r>
          </a:p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ОҚУ ТОҚСАНЫНЫҢ ҚОРЫТЫНДЫСЫ</a:t>
            </a:r>
          </a:p>
          <a:p>
            <a:pPr algn="ctr"/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АҚТӨБЕ ҚАЛАСЫ,2025 ЖЫЛ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437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486071-D263-05B7-C3D6-59E2B31A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4048"/>
            <a:ext cx="7467600" cy="812704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оқу тоқсаны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пәннен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endParaRPr lang="ru-RU" sz="2400" dirty="0">
              <a:solidFill>
                <a:srgbClr val="0070C0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592F191-54AE-BBA5-E09D-AEDAA9F4812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80576471"/>
              </p:ext>
            </p:extLst>
          </p:nvPr>
        </p:nvGraphicFramePr>
        <p:xfrm>
          <a:off x="457200" y="1225352"/>
          <a:ext cx="8229599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08">
                  <a:extLst>
                    <a:ext uri="{9D8B030D-6E8A-4147-A177-3AD203B41FA5}">
                      <a16:colId xmlns:a16="http://schemas.microsoft.com/office/drawing/2014/main" val="1351596765"/>
                    </a:ext>
                  </a:extLst>
                </a:gridCol>
                <a:gridCol w="2570326">
                  <a:extLst>
                    <a:ext uri="{9D8B030D-6E8A-4147-A177-3AD203B41FA5}">
                      <a16:colId xmlns:a16="http://schemas.microsoft.com/office/drawing/2014/main" val="841317953"/>
                    </a:ext>
                  </a:extLst>
                </a:gridCol>
                <a:gridCol w="1036721">
                  <a:extLst>
                    <a:ext uri="{9D8B030D-6E8A-4147-A177-3AD203B41FA5}">
                      <a16:colId xmlns:a16="http://schemas.microsoft.com/office/drawing/2014/main" val="1820408941"/>
                    </a:ext>
                  </a:extLst>
                </a:gridCol>
                <a:gridCol w="1687842">
                  <a:extLst>
                    <a:ext uri="{9D8B030D-6E8A-4147-A177-3AD203B41FA5}">
                      <a16:colId xmlns:a16="http://schemas.microsoft.com/office/drawing/2014/main" val="45841601"/>
                    </a:ext>
                  </a:extLst>
                </a:gridCol>
                <a:gridCol w="2348302">
                  <a:extLst>
                    <a:ext uri="{9D8B030D-6E8A-4147-A177-3AD203B41FA5}">
                      <a16:colId xmlns:a16="http://schemas.microsoft.com/office/drawing/2014/main" val="3868580133"/>
                    </a:ext>
                  </a:extLst>
                </a:gridCol>
              </a:tblGrid>
              <a:tr h="605416">
                <a:tc>
                  <a:txBody>
                    <a:bodyPr/>
                    <a:lstStyle/>
                    <a:p>
                      <a:r>
                        <a:rPr lang="kk-KZ" dirty="0"/>
                        <a:t>р/с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Оқушының аты-жөні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Сыныбы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Пәні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Пән мұғалімі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723767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Алдоңғарова Іңкәр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Г.Кушмаганбетова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267515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Мирамғали Муслима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 2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Г.Абдуллина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917347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Жәми Айназ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орыс тілі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К.Өтемұратова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149194"/>
                  </a:ext>
                </a:extLst>
              </a:tr>
              <a:tr h="605416">
                <a:tc>
                  <a:txBody>
                    <a:bodyPr/>
                    <a:lstStyle/>
                    <a:p>
                      <a:r>
                        <a:rPr lang="kk-KZ" dirty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Бұйқыт Еркеайым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ағылшын тілі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Л.Баймуканова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820683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Ғабдол Қайсар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орыс тілі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Ш.Нурмаганбетова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98266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Қайман Ералы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5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Г.Рсмаганбетова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077487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Серік Дария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5 «б»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орыс тілі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А.Табулдинова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601818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8.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Кабдошова Жанель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6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А.Ауханова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316526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9.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Нургали Айзере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6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+mn-ea"/>
                          <a:cs typeface="+mn-cs"/>
                        </a:rPr>
                        <a:t>А.Ауханова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936625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10.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Сатқарова Шұға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6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+mn-ea"/>
                          <a:cs typeface="+mn-cs"/>
                        </a:rPr>
                        <a:t>А.Ауханова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618340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11.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Сәттіғали Әсия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химия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Ж.Тәштілеу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000649"/>
                  </a:ext>
                </a:extLst>
              </a:tr>
              <a:tr h="350757">
                <a:tc>
                  <a:txBody>
                    <a:bodyPr/>
                    <a:lstStyle/>
                    <a:p>
                      <a:r>
                        <a:rPr lang="kk-KZ" dirty="0"/>
                        <a:t>12.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Аскар Нурайдар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6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А.Ауханова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973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14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188640"/>
            <a:ext cx="52782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2025-2026 оқу жылының 1 оқу тоқсаны бойынша 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2-4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сыныптардағы білім сапасының салыстырмалы көрсеткіші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327162"/>
              </p:ext>
            </p:extLst>
          </p:nvPr>
        </p:nvGraphicFramePr>
        <p:xfrm>
          <a:off x="576316" y="2119647"/>
          <a:ext cx="7890670" cy="37962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7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4842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Білім сапасы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Жылдық білім сапасы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itchFamily="18" charset="0"/>
                          <a:cs typeface="Times New Roman" pitchFamily="18" charset="0"/>
                        </a:rPr>
                        <a:t>Айырмашылық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лгерім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5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2 «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581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Ә</a:t>
                      </a: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581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1 %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80%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-9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kk-KZ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kk-KZ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5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3 «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Ә</a:t>
                      </a: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9%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79%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5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4 «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 71 %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kk-KZ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45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4 «Ә»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9 %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r>
                        <a:rPr lang="en-US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-19 </a:t>
                      </a: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r>
                        <a:rPr lang="en-US" sz="22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Заголовок 1"/>
          <p:cNvSpPr txBox="1"/>
          <p:nvPr/>
        </p:nvSpPr>
        <p:spPr>
          <a:xfrm>
            <a:off x="749434" y="5957228"/>
            <a:ext cx="7544435" cy="45846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–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Ә»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–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«А»; </a:t>
            </a:r>
            <a:r>
              <a:rPr lang="" alt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 –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«А»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755576" y="620688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2025-2026 оқу жылының 1 оқу тоқсаны бойынша 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2-4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сыныптардағы білім сапасының көрсеткіші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509997"/>
              </p:ext>
            </p:extLst>
          </p:nvPr>
        </p:nvGraphicFramePr>
        <p:xfrm>
          <a:off x="755576" y="1988840"/>
          <a:ext cx="7236044" cy="31535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2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5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3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4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7066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 саны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Білім сапасы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лгерім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0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030"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030"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70,3%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kk-KZ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0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2-4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145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72,4 %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614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20672"/>
              </p:ext>
            </p:extLst>
          </p:nvPr>
        </p:nvGraphicFramePr>
        <p:xfrm>
          <a:off x="642910" y="1061494"/>
          <a:ext cx="7883900" cy="51390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7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67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6369"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І тоқсан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Жылдық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Айырмашылық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Times New Roman" pitchFamily="18" charset="0"/>
                          <a:cs typeface="Times New Roman" pitchFamily="18" charset="0"/>
                        </a:rPr>
                        <a:t>үлгерім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5 «А»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62 %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5 «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Ә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45 %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14%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5 «Б»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62,5 %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71,4%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-9 %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6 «А»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52 %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66,6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-14,6</a:t>
                      </a:r>
                      <a:r>
                        <a:rPr lang="kk-KZ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6 «Ә»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44 %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58,8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  -</a:t>
                      </a: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14,8</a:t>
                      </a:r>
                      <a:r>
                        <a:rPr lang="kk-KZ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7 «</a:t>
                      </a: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65%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-10</a:t>
                      </a:r>
                      <a:r>
                        <a:rPr lang="kk-KZ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7 «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Ә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35%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-8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50 %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 -13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9 «</a:t>
                      </a: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59 %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-6 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9 «</a:t>
                      </a: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Ә</a:t>
                      </a: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44 %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-6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kk-KZ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Заголовок 1"/>
          <p:cNvSpPr txBox="1"/>
          <p:nvPr/>
        </p:nvSpPr>
        <p:spPr>
          <a:xfrm>
            <a:off x="642910" y="6195094"/>
            <a:ext cx="7467600" cy="491206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–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, II –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«Б», 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III –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«А».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57356" y="142852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2025-2026 оқу жылының 1 оқу тоқсаны бойынша 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5-9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сыныптардағы білім сапасының салыстырмалы көрсеткіші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755576" y="476672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2025-2026 оқу жылының 1 оқу тоқсаны бойынша </a:t>
            </a: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5-9 сыныптардағы білім сапасының көрсеткіші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769884"/>
              </p:ext>
            </p:extLst>
          </p:nvPr>
        </p:nvGraphicFramePr>
        <p:xfrm>
          <a:off x="957083" y="1988840"/>
          <a:ext cx="7064586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7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2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49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2834"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 саны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kk-KZ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сапасы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Times New Roman" pitchFamily="18" charset="0"/>
                          <a:cs typeface="Times New Roman" pitchFamily="18" charset="0"/>
                        </a:rPr>
                        <a:t>үлгерім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73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56 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738"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48,6 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738"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51,3 %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738"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738"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51,5 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7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5-9</a:t>
                      </a:r>
                      <a:endParaRPr lang="kk-KZ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194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kk-KZ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kk-KZ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11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E8468-4845-1B81-1EAE-B80A4F5EA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289678-3301-EA52-10A6-52FA9AC382DE}"/>
              </a:ext>
            </a:extLst>
          </p:cNvPr>
          <p:cNvSpPr txBox="1"/>
          <p:nvPr/>
        </p:nvSpPr>
        <p:spPr>
          <a:xfrm>
            <a:off x="1857356" y="142852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10 – 11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СЫНЫПТАР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БОЙЫНША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1601165-667E-00F3-D210-5BA6A619C2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292777"/>
              </p:ext>
            </p:extLst>
          </p:nvPr>
        </p:nvGraphicFramePr>
        <p:xfrm>
          <a:off x="464146" y="1118495"/>
          <a:ext cx="7883900" cy="18791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7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67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6286">
                <a:tc>
                  <a:txBody>
                    <a:bodyPr/>
                    <a:lstStyle/>
                    <a:p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І тоқсан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Жылдық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latin typeface="Times New Roman" pitchFamily="18" charset="0"/>
                          <a:cs typeface="Times New Roman" pitchFamily="18" charset="0"/>
                        </a:rPr>
                        <a:t>Айырмашылық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Times New Roman" pitchFamily="18" charset="0"/>
                          <a:cs typeface="Times New Roman" pitchFamily="18" charset="0"/>
                        </a:rPr>
                        <a:t>үлгерім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617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10 «А»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56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-6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617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10 «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Ә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43,4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6,6 %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617">
                <a:tc>
                  <a:txBody>
                    <a:bodyPr/>
                    <a:lstStyle/>
                    <a:p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11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70%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-20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2A3C9D1F-773F-DD11-3142-359246DB9350}"/>
              </a:ext>
            </a:extLst>
          </p:cNvPr>
          <p:cNvSpPr txBox="1"/>
          <p:nvPr/>
        </p:nvSpPr>
        <p:spPr>
          <a:xfrm>
            <a:off x="432515" y="4581128"/>
            <a:ext cx="7467600" cy="491206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–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,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11,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II – </a:t>
            </a:r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«Ә»</a:t>
            </a:r>
          </a:p>
        </p:txBody>
      </p:sp>
    </p:spTree>
    <p:extLst>
      <p:ext uri="{BB962C8B-B14F-4D97-AF65-F5344CB8AC3E}">
        <p14:creationId xmlns:p14="http://schemas.microsoft.com/office/powerpoint/2010/main" val="2049467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755576" y="251356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2025-2026 оқу жылының 1 оқу тоқсаны бойынша </a:t>
            </a: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10-11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сыныптардағы білім сапасының көрсеткіші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553636"/>
              </p:ext>
            </p:extLst>
          </p:nvPr>
        </p:nvGraphicFramePr>
        <p:xfrm>
          <a:off x="755576" y="1988840"/>
          <a:ext cx="7236044" cy="25744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2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5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3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4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7066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 саны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Білім сапасы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лгерім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0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030"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030"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10-11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kk-KZ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191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5" y="428604"/>
            <a:ext cx="7060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2025-2026 оқу жылының 1 оқу тоқсаны бойынша </a:t>
            </a: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2-11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сыныптардағы білім сапасының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салыстырмалы көрсеткіші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46587"/>
              </p:ext>
            </p:extLst>
          </p:nvPr>
        </p:nvGraphicFramePr>
        <p:xfrm>
          <a:off x="633392" y="2025127"/>
          <a:ext cx="7858180" cy="249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6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1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2482"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baseline="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 тоқсан</a:t>
                      </a:r>
                      <a:endParaRPr lang="ru-RU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kk-KZ" sz="20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тоқсан</a:t>
                      </a:r>
                    </a:p>
                    <a:p>
                      <a:pPr algn="ctr"/>
                      <a:r>
                        <a:rPr lang="kk-KZ" sz="2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Жылдық</a:t>
                      </a:r>
                      <a:endParaRPr lang="ru-RU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Айырмашылық</a:t>
                      </a:r>
                      <a:endParaRPr lang="ru-RU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лгерім</a:t>
                      </a:r>
                      <a:endParaRPr lang="ru-RU" sz="20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6802"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2-11</a:t>
                      </a:r>
                      <a:endParaRPr lang="ru-RU" sz="28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59,5</a:t>
                      </a:r>
                      <a:r>
                        <a:rPr lang="ru-RU" sz="28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8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55,6 </a:t>
                      </a:r>
                      <a:r>
                        <a:rPr lang="en-US" sz="28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8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kk-KZ" sz="28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kk-KZ" sz="28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64,4 </a:t>
                      </a:r>
                      <a:r>
                        <a:rPr lang="en-US" sz="28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8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8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+3,9 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8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kk-KZ" sz="2800" b="1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kk-KZ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-4,9</a:t>
                      </a:r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28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476056B-C426-F14F-9B0F-F3682F861932}"/>
              </a:ext>
            </a:extLst>
          </p:cNvPr>
          <p:cNvSpPr txBox="1"/>
          <p:nvPr/>
        </p:nvSpPr>
        <p:spPr>
          <a:xfrm>
            <a:off x="790265" y="6065735"/>
            <a:ext cx="7544435" cy="45846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kk-KZ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 сапасы бойынша ең төмен пайыз көрсеткен сыныптар 7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35,2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«ә»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43,7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6 «ә»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44,4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90265" y="4941168"/>
            <a:ext cx="73854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 сапасы бойынша ең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жоғары </a:t>
            </a:r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пайыз көрсеткен сыныптар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ә»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79 </a:t>
            </a:r>
            <a:r>
              <a:rPr lang="en-US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«а»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76,1 </a:t>
            </a:r>
            <a:r>
              <a:rPr lang="en-US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«а»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70,8 </a:t>
            </a:r>
            <a:r>
              <a:rPr lang="en-US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214290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оқу тоқсаны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пәннен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«4»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шыққан оқушылар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B221A0C0-39E7-E1D0-56B9-A440EA84D8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9118"/>
              </p:ext>
            </p:extLst>
          </p:nvPr>
        </p:nvGraphicFramePr>
        <p:xfrm>
          <a:off x="467544" y="1412776"/>
          <a:ext cx="8176422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955">
                  <a:extLst>
                    <a:ext uri="{9D8B030D-6E8A-4147-A177-3AD203B41FA5}">
                      <a16:colId xmlns:a16="http://schemas.microsoft.com/office/drawing/2014/main" val="613150921"/>
                    </a:ext>
                  </a:extLst>
                </a:gridCol>
                <a:gridCol w="2611405">
                  <a:extLst>
                    <a:ext uri="{9D8B030D-6E8A-4147-A177-3AD203B41FA5}">
                      <a16:colId xmlns:a16="http://schemas.microsoft.com/office/drawing/2014/main" val="25876084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409490472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4250122174"/>
                    </a:ext>
                  </a:extLst>
                </a:gridCol>
                <a:gridCol w="2343774">
                  <a:extLst>
                    <a:ext uri="{9D8B030D-6E8A-4147-A177-3AD203B41FA5}">
                      <a16:colId xmlns:a16="http://schemas.microsoft.com/office/drawing/2014/main" val="3105097990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р/с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Оқушының аты-жөні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Сыныбы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Пәні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Пән мұғалімі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214639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Сағымбай Айзере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орыс тілі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К.Өтемұратова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726593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Батырбекқызы Аяулым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 3 «а»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Қ.Суликанова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321631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Сисенбаева Айзере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Қ.Суликанова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624627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Жасуланов Даян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 «а»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Қ.Суликанова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893768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Берден Айдана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А.Кендебайқызы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063390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Кабибуллаева Дильназ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+mn-ea"/>
                          <a:cs typeface="+mn-cs"/>
                        </a:rPr>
                        <a:t>3 «ә»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+mn-ea"/>
                          <a:cs typeface="+mn-cs"/>
                        </a:rPr>
                        <a:t>А.Кендебайқызы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697290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Тілектес Гүлжан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+mn-ea"/>
                          <a:cs typeface="+mn-cs"/>
                        </a:rPr>
                        <a:t>3 «ә»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+mn-ea"/>
                          <a:cs typeface="+mn-cs"/>
                        </a:rPr>
                        <a:t>А.Кендебайқызы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217791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8.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Әби Айша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4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әдебиет.оқу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Ш.Тажиева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795595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9.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Нұралы Көркем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4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әдебиет.оқу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+mn-ea"/>
                          <a:cs typeface="+mn-cs"/>
                        </a:rPr>
                        <a:t>Ш.Тажиева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433281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10.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Сатиева Ханым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6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орыс тілі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+mn-ea"/>
                          <a:cs typeface="+mn-cs"/>
                        </a:rPr>
                        <a:t>А.Табулдинова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952881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r>
                        <a:rPr lang="kk-KZ" dirty="0"/>
                        <a:t>11.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Серали Жансая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 «ә»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ағылшын тілі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Л.Баймуканова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9962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1280</TotalTime>
  <Words>872</Words>
  <Application>Microsoft Office PowerPoint</Application>
  <PresentationFormat>Экран (4:3)</PresentationFormat>
  <Paragraphs>339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Times New Roman</vt:lpstr>
      <vt:lpstr>Wingdings</vt:lpstr>
      <vt:lpstr>Wingdings 2</vt:lpstr>
      <vt:lpstr>Эркер</vt:lpstr>
      <vt:lpstr>Презентация PowerPoint</vt:lpstr>
      <vt:lpstr>Презентация PowerPoint</vt:lpstr>
      <vt:lpstr>2025-2026 оқу жылының 1 оқу тоқсаны бойынша  2-4 сыныптардағы білім сапасының көрсеткіші</vt:lpstr>
      <vt:lpstr>Презентация PowerPoint</vt:lpstr>
      <vt:lpstr>2025-2026 оқу жылының 1 оқу тоқсаны бойынша  5-9 сыныптардағы білім сапасының көрсеткіші</vt:lpstr>
      <vt:lpstr>Презентация PowerPoint</vt:lpstr>
      <vt:lpstr>2025-2026 оқу жылының 1 оқу тоқсаны бойынша  10-11 сыныптардағы білім сапасының көрсеткіші</vt:lpstr>
      <vt:lpstr>Презентация PowerPoint</vt:lpstr>
      <vt:lpstr>Презентация PowerPoint</vt:lpstr>
      <vt:lpstr>1 оқу тоқсаны бойынша 1 пәннен   «3»-ке шыққан оқушылар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пк</cp:lastModifiedBy>
  <cp:revision>172</cp:revision>
  <cp:lastPrinted>2025-11-04T09:50:14Z</cp:lastPrinted>
  <dcterms:created xsi:type="dcterms:W3CDTF">2019-03-31T15:40:00Z</dcterms:created>
  <dcterms:modified xsi:type="dcterms:W3CDTF">2025-11-04T09:58:10Z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1049-11.2.0.9327</vt:lpwstr>
  </property>
</Properties>
</file>